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Lst>
  <p:sldIdLst>
    <p:sldId id="256" r:id="rId3"/>
    <p:sldId id="305" r:id="rId4"/>
    <p:sldId id="306" r:id="rId5"/>
    <p:sldId id="283" r:id="rId6"/>
    <p:sldId id="294"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285" r:id="rId20"/>
    <p:sldId id="264" r:id="rId21"/>
    <p:sldId id="319" r:id="rId22"/>
    <p:sldId id="320" r:id="rId23"/>
    <p:sldId id="321" r:id="rId24"/>
    <p:sldId id="322" r:id="rId25"/>
    <p:sldId id="286" r:id="rId26"/>
    <p:sldId id="287" r:id="rId27"/>
    <p:sldId id="269" r:id="rId28"/>
    <p:sldId id="270" r:id="rId29"/>
    <p:sldId id="323" r:id="rId30"/>
    <p:sldId id="30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B32461A-250E-4A29-9E9B-599CA3838FA1}" type="datetime1">
              <a:rPr lang="en-US" smtClean="0"/>
              <a:pPr/>
              <a:t>12/5/2018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F40B41D-FD10-4A38-B39B-626510BD49B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C81099-48EC-46A3-9530-F58EB96AF77C}" type="datetime1">
              <a:rPr lang="en-US" smtClean="0"/>
              <a:pPr/>
              <a:t>12/5/2018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40B41D-FD10-4A38-B39B-626510BD4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697E24-FFB9-4C73-8C6D-E02A7AD33DB8}" type="datetime1">
              <a:rPr lang="en-US" smtClean="0"/>
              <a:pPr/>
              <a:t>12/5/2018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40B41D-FD10-4A38-B39B-626510BD49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32461A-250E-4A29-9E9B-599CA3838FA1}" type="datetime1">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AD66C-382E-48AD-8F4C-E87C4D4A8B28}" type="datetime1">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9F63ED-02B1-490A-8EAD-E0CB136D5388}" type="datetime1">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771BB6-685D-4518-8FAD-1882B9671546}" type="datetime1">
              <a:rPr lang="en-US" smtClean="0"/>
              <a:pPr/>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FFBFE-5C08-4E0E-AF38-FB925F0B4D71}" type="datetime1">
              <a:rPr lang="en-US" smtClean="0"/>
              <a:pPr/>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12/5/2018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82007-CDD1-4BCF-B9F4-9D458EFEEFE1}" type="datetime1">
              <a:rPr lang="en-US" smtClean="0"/>
              <a:pPr/>
              <a:t>12/5/2018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1AD66C-382E-48AD-8F4C-E87C4D4A8B28}" type="datetime1">
              <a:rPr lang="en-US" smtClean="0"/>
              <a:pPr/>
              <a:t>12/5/2018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40B41D-FD10-4A38-B39B-626510BD49B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81099-48EC-46A3-9530-F58EB96AF77C}" type="datetime1">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697E24-FFB9-4C73-8C6D-E02A7AD33DB8}" type="datetime1">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F4ADA4-35DF-4BD1-8C53-4246F035229A}" type="datetime1">
              <a:rPr lang="en-US" smtClean="0"/>
              <a:pPr/>
              <a:t>12/5/2018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40B41D-FD10-4A38-B39B-626510BD49B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9F63ED-02B1-490A-8EAD-E0CB136D5388}" type="datetime1">
              <a:rPr lang="en-US" smtClean="0"/>
              <a:pPr/>
              <a:t>12/5/2018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40B41D-FD10-4A38-B39B-626510BD49B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771BB6-685D-4518-8FAD-1882B9671546}" type="datetime1">
              <a:rPr lang="en-US" smtClean="0"/>
              <a:pPr/>
              <a:t>12/5/2018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F40B41D-FD10-4A38-B39B-626510BD49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65FFBFE-5C08-4E0E-AF38-FB925F0B4D71}" type="datetime1">
              <a:rPr lang="en-US" smtClean="0"/>
              <a:pPr/>
              <a:t>12/5/2018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F40B41D-FD10-4A38-B39B-626510BD49B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823242C-D747-4ADD-80D8-99421268E3A8}" type="datetime1">
              <a:rPr lang="en-US" smtClean="0"/>
              <a:pPr/>
              <a:t>12/5/2018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F40B41D-FD10-4A38-B39B-626510BD49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6E82007-CDD1-4BCF-B9F4-9D458EFEEFE1}" type="datetime1">
              <a:rPr lang="en-US" smtClean="0"/>
              <a:pPr/>
              <a:t>12/5/2018</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F40B41D-FD10-4A38-B39B-626510BD49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4A4F265-CA88-4C30-A9AD-02E6A5184734}" type="datetime1">
              <a:rPr lang="en-US" smtClean="0"/>
              <a:pPr/>
              <a:t>12/5/2018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F40B41D-FD10-4A38-B39B-626510BD49B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823242C-D747-4ADD-80D8-99421268E3A8}" type="datetime1">
              <a:rPr lang="en-US" smtClean="0"/>
              <a:pPr/>
              <a:t>12/5/2018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0B41D-FD10-4A38-B39B-626510BD49B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823242C-D747-4ADD-80D8-99421268E3A8}" type="datetime1">
              <a:rPr lang="en-US" smtClean="0"/>
              <a:pPr/>
              <a:t>12/5/2018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F40B41D-FD10-4A38-B39B-626510BD49B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219200"/>
            <a:ext cx="6934200" cy="1981200"/>
          </a:xfrm>
        </p:spPr>
        <p:txBody>
          <a:bodyPr>
            <a:normAutofit/>
          </a:bodyPr>
          <a:lstStyle/>
          <a:p>
            <a:r>
              <a:rPr lang="en-US" sz="8000" dirty="0" smtClean="0">
                <a:solidFill>
                  <a:srgbClr val="C00000"/>
                </a:solidFill>
              </a:rPr>
              <a:t>wounds</a:t>
            </a:r>
            <a:r>
              <a:rPr lang="ar-IQ" sz="8000" dirty="0" smtClean="0">
                <a:solidFill>
                  <a:srgbClr val="C00000"/>
                </a:solidFill>
              </a:rPr>
              <a:t> </a:t>
            </a:r>
            <a:endParaRPr lang="en-US" sz="8000" dirty="0">
              <a:solidFill>
                <a:srgbClr val="C00000"/>
              </a:solidFill>
            </a:endParaRPr>
          </a:p>
        </p:txBody>
      </p:sp>
    </p:spTree>
    <p:extLst>
      <p:ext uri="{BB962C8B-B14F-4D97-AF65-F5344CB8AC3E}">
        <p14:creationId xmlns:p14="http://schemas.microsoft.com/office/powerpoint/2010/main" val="900033204"/>
      </p:ext>
    </p:extLst>
  </p:cSld>
  <p:clrMapOvr>
    <a:masterClrMapping/>
  </p:clrMapOvr>
  <mc:AlternateContent xmlns:mc="http://schemas.openxmlformats.org/markup-compatibility/2006" xmlns:p14="http://schemas.microsoft.com/office/powerpoint/2010/main">
    <mc:Choice Requires="p14">
      <p:transition spd="slow" p14:dur="800" advTm="4090">
        <p:circle/>
      </p:transition>
    </mc:Choice>
    <mc:Fallback xmlns="">
      <p:transition spd="slow" advTm="4090">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These are wounds in which a piece of tissue is torn away from the body. The most common types are avulsions of the dew claws or toes caused -- yet again -- by encounters with motor vehicles and dogfights. Although avulsions can bleed a lot, they generally are not life threatening.</a:t>
            </a:r>
          </a:p>
        </p:txBody>
      </p:sp>
      <p:sp>
        <p:nvSpPr>
          <p:cNvPr id="2" name="Title 1"/>
          <p:cNvSpPr>
            <a:spLocks noGrp="1"/>
          </p:cNvSpPr>
          <p:nvPr>
            <p:ph type="title"/>
          </p:nvPr>
        </p:nvSpPr>
        <p:spPr/>
        <p:txBody>
          <a:bodyPr/>
          <a:lstStyle/>
          <a:p>
            <a:r>
              <a:rPr lang="en-US" dirty="0" smtClean="0"/>
              <a:t>3- Avulsion wounds</a:t>
            </a:r>
            <a:endParaRPr lang="en-US" dirty="0"/>
          </a:p>
        </p:txBody>
      </p:sp>
    </p:spTree>
    <p:extLst>
      <p:ext uri="{BB962C8B-B14F-4D97-AF65-F5344CB8AC3E}">
        <p14:creationId xmlns:p14="http://schemas.microsoft.com/office/powerpoint/2010/main" val="2065231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229600" cy="6153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0556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These involve cutting or tearing of the skin. Lacerations can be any size-- from half an inch to a foot or longer. Common sites of lacerations are the paw pads and the trunk. Most lacerations result from dogfights, although other causes include encounters with sharp glass, jumping over or crawling under fences, running into barbed wire and running through plate glass windows. Lacerations usually bleed profusely and require immediate medical attention.</a:t>
            </a:r>
          </a:p>
        </p:txBody>
      </p:sp>
      <p:sp>
        <p:nvSpPr>
          <p:cNvPr id="2" name="Title 1"/>
          <p:cNvSpPr>
            <a:spLocks noGrp="1"/>
          </p:cNvSpPr>
          <p:nvPr>
            <p:ph type="title"/>
          </p:nvPr>
        </p:nvSpPr>
        <p:spPr/>
        <p:txBody>
          <a:bodyPr/>
          <a:lstStyle/>
          <a:p>
            <a:r>
              <a:rPr lang="en-US" dirty="0" smtClean="0"/>
              <a:t>4- Laceration Wounds </a:t>
            </a:r>
            <a:endParaRPr lang="en-US" dirty="0"/>
          </a:p>
        </p:txBody>
      </p:sp>
    </p:spTree>
    <p:extLst>
      <p:ext uri="{BB962C8B-B14F-4D97-AF65-F5344CB8AC3E}">
        <p14:creationId xmlns:p14="http://schemas.microsoft.com/office/powerpoint/2010/main" val="580053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486777" cy="5760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6363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562600"/>
          </a:xfrm>
        </p:spPr>
        <p:txBody>
          <a:bodyPr>
            <a:noAutofit/>
          </a:bodyPr>
          <a:lstStyle/>
          <a:p>
            <a:pPr algn="just"/>
            <a:r>
              <a:rPr lang="en-US" sz="2800" dirty="0"/>
              <a:t>These are wounds that penetrate the skin and often continue deeper into the underlying tissues -- without making a large hole. Most puncture wounds are so small that they can easily be overlooked, yet they can be more dangerous than an open laceration because they have a tendency to form pockets of pus (abscesses). The source of the puncture -- perhaps a nail, a thorn or a sharp canine tooth -- carries bacteria and a small plug of skin deep into your dogs tissues</a:t>
            </a:r>
            <a:r>
              <a:rPr lang="en-US" sz="2800" dirty="0" smtClean="0"/>
              <a:t>. </a:t>
            </a:r>
            <a:r>
              <a:rPr lang="en-US" sz="2800" dirty="0"/>
              <a:t>sealing the bacteria and foreign material deep inside and setting up the conditions for a painful abscess. </a:t>
            </a:r>
            <a:r>
              <a:rPr lang="en-US" sz="2800" dirty="0" smtClean="0"/>
              <a:t>During </a:t>
            </a:r>
            <a:r>
              <a:rPr lang="en-US" sz="2800" dirty="0"/>
              <a:t>warm weather, ruptured abscesses quickly become infested with </a:t>
            </a:r>
            <a:r>
              <a:rPr lang="en-US" sz="2800" dirty="0" smtClean="0"/>
              <a:t>maggots, </a:t>
            </a:r>
            <a:r>
              <a:rPr lang="en-US" sz="2800" dirty="0"/>
              <a:t>early treatment is crucial.</a:t>
            </a:r>
          </a:p>
        </p:txBody>
      </p:sp>
      <p:sp>
        <p:nvSpPr>
          <p:cNvPr id="2" name="Title 1"/>
          <p:cNvSpPr>
            <a:spLocks noGrp="1"/>
          </p:cNvSpPr>
          <p:nvPr>
            <p:ph type="title"/>
          </p:nvPr>
        </p:nvSpPr>
        <p:spPr>
          <a:xfrm>
            <a:off x="457200" y="22860"/>
            <a:ext cx="8229600" cy="1143000"/>
          </a:xfrm>
        </p:spPr>
        <p:txBody>
          <a:bodyPr/>
          <a:lstStyle/>
          <a:p>
            <a:r>
              <a:rPr lang="en-US" dirty="0" smtClean="0"/>
              <a:t>5- Puncture wounds</a:t>
            </a:r>
            <a:endParaRPr lang="en-US" dirty="0"/>
          </a:p>
        </p:txBody>
      </p:sp>
    </p:spTree>
    <p:extLst>
      <p:ext uri="{BB962C8B-B14F-4D97-AF65-F5344CB8AC3E}">
        <p14:creationId xmlns:p14="http://schemas.microsoft.com/office/powerpoint/2010/main" val="1186000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850392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2858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229600" cy="4525963"/>
          </a:xfrm>
        </p:spPr>
        <p:txBody>
          <a:bodyPr>
            <a:noAutofit/>
          </a:bodyPr>
          <a:lstStyle/>
          <a:p>
            <a:pPr marL="109728" indent="0" algn="just">
              <a:buNone/>
            </a:pPr>
            <a:r>
              <a:rPr lang="en-US" sz="2800" dirty="0" smtClean="0"/>
              <a:t>          These </a:t>
            </a:r>
            <a:r>
              <a:rPr lang="en-US" sz="2800" dirty="0"/>
              <a:t>are becoming more frequent -- surprising as that may seem. Often, as with puncture wounds, the entrance wound is quite small, and you may be unaware that your dog has been shot. </a:t>
            </a:r>
            <a:r>
              <a:rPr lang="en-US" sz="2800" dirty="0" smtClean="0"/>
              <a:t>Tissue </a:t>
            </a:r>
            <a:r>
              <a:rPr lang="en-US" sz="2800" dirty="0"/>
              <a:t>damage depends on the size and velocity of the bullet</a:t>
            </a:r>
            <a:r>
              <a:rPr lang="en-US" sz="2800" dirty="0" smtClean="0"/>
              <a:t>., </a:t>
            </a:r>
            <a:r>
              <a:rPr lang="en-US" sz="2800" dirty="0"/>
              <a:t>lacerate the lungs and penetrate the abdomen. If your dog has an entrance wound in the abdomen, she should receive exploratory surgery as soon as possible so that any holes in her gut can be repaired before massive abdominal infection (peritonitis) sets in.</a:t>
            </a:r>
          </a:p>
        </p:txBody>
      </p:sp>
      <p:sp>
        <p:nvSpPr>
          <p:cNvPr id="2" name="Title 1"/>
          <p:cNvSpPr>
            <a:spLocks noGrp="1"/>
          </p:cNvSpPr>
          <p:nvPr>
            <p:ph type="title"/>
          </p:nvPr>
        </p:nvSpPr>
        <p:spPr/>
        <p:txBody>
          <a:bodyPr/>
          <a:lstStyle/>
          <a:p>
            <a:r>
              <a:rPr lang="en-US" dirty="0" smtClean="0"/>
              <a:t>6- Gunshot </a:t>
            </a:r>
            <a:r>
              <a:rPr lang="en-US" dirty="0"/>
              <a:t>W</a:t>
            </a:r>
            <a:r>
              <a:rPr lang="en-US" dirty="0" smtClean="0"/>
              <a:t>ounds </a:t>
            </a:r>
            <a:endParaRPr lang="en-US" dirty="0"/>
          </a:p>
        </p:txBody>
      </p:sp>
    </p:spTree>
    <p:extLst>
      <p:ext uri="{BB962C8B-B14F-4D97-AF65-F5344CB8AC3E}">
        <p14:creationId xmlns:p14="http://schemas.microsoft.com/office/powerpoint/2010/main" val="1017900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8077200" cy="6035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4826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3754874"/>
          </a:xfrm>
          <a:prstGeom prst="rect">
            <a:avLst/>
          </a:prstGeom>
        </p:spPr>
        <p:txBody>
          <a:bodyPr wrap="square">
            <a:spAutoFit/>
          </a:bodyPr>
          <a:lstStyle/>
          <a:p>
            <a:r>
              <a:rPr lang="en-US" sz="4000" dirty="0" smtClean="0"/>
              <a:t>Closed Wounds :-</a:t>
            </a:r>
            <a:endParaRPr lang="en-US" sz="4000" dirty="0"/>
          </a:p>
          <a:p>
            <a:endParaRPr lang="en-US" dirty="0"/>
          </a:p>
          <a:p>
            <a:r>
              <a:rPr lang="en-US" sz="3600" dirty="0"/>
              <a:t>Major types of closed wounds are</a:t>
            </a:r>
            <a:r>
              <a:rPr lang="en-US" sz="3600" dirty="0" smtClean="0"/>
              <a:t>:</a:t>
            </a:r>
          </a:p>
          <a:p>
            <a:endParaRPr lang="en-US" sz="3600" dirty="0"/>
          </a:p>
          <a:p>
            <a:r>
              <a:rPr lang="en-US" sz="3600" dirty="0"/>
              <a:t>1- </a:t>
            </a:r>
            <a:r>
              <a:rPr lang="en-US" sz="3600" dirty="0" smtClean="0"/>
              <a:t>Contusion W.</a:t>
            </a:r>
          </a:p>
          <a:p>
            <a:r>
              <a:rPr lang="en-US" sz="3600" dirty="0"/>
              <a:t>2- </a:t>
            </a:r>
            <a:r>
              <a:rPr lang="en-US" sz="3600" dirty="0" smtClean="0"/>
              <a:t>Hematomas W.</a:t>
            </a:r>
          </a:p>
          <a:p>
            <a:r>
              <a:rPr lang="en-US" sz="3600" dirty="0"/>
              <a:t>3- Crush </a:t>
            </a:r>
            <a:r>
              <a:rPr lang="en-US" sz="3600" dirty="0" smtClean="0"/>
              <a:t>injuries.</a:t>
            </a:r>
            <a:endParaRPr lang="en-US" sz="3600" dirty="0"/>
          </a:p>
        </p:txBody>
      </p:sp>
    </p:spTree>
    <p:extLst>
      <p:ext uri="{BB962C8B-B14F-4D97-AF65-F5344CB8AC3E}">
        <p14:creationId xmlns:p14="http://schemas.microsoft.com/office/powerpoint/2010/main" val="4162303670"/>
      </p:ext>
    </p:extLst>
  </p:cSld>
  <p:clrMapOvr>
    <a:masterClrMapping/>
  </p:clrMapOvr>
  <mc:AlternateContent xmlns:mc="http://schemas.openxmlformats.org/markup-compatibility/2006" xmlns:p14="http://schemas.microsoft.com/office/powerpoint/2010/main">
    <mc:Choice Requires="p14">
      <p:transition spd="slow" p14:dur="1500" advTm="892">
        <p:split orient="vert"/>
      </p:transition>
    </mc:Choice>
    <mc:Fallback xmlns="">
      <p:transition spd="slow" advTm="892">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685800"/>
            <a:ext cx="8763000" cy="5262979"/>
          </a:xfrm>
          <a:prstGeom prst="rect">
            <a:avLst/>
          </a:prstGeom>
        </p:spPr>
        <p:txBody>
          <a:bodyPr wrap="square">
            <a:spAutoFit/>
          </a:bodyPr>
          <a:lstStyle/>
          <a:p>
            <a:r>
              <a:rPr lang="en-US" sz="4000" dirty="0"/>
              <a:t>1- Contusion </a:t>
            </a:r>
            <a:r>
              <a:rPr lang="en-US" sz="4000" dirty="0" smtClean="0"/>
              <a:t>Wound </a:t>
            </a:r>
            <a:endParaRPr lang="en-US" sz="4000" dirty="0"/>
          </a:p>
          <a:p>
            <a:pPr algn="just"/>
            <a:r>
              <a:rPr lang="en-US" sz="4000" dirty="0"/>
              <a:t> </a:t>
            </a:r>
            <a:r>
              <a:rPr lang="en-US" sz="3600" dirty="0"/>
              <a:t>These are a common type of sports injury, where a direct blunt trauma can damage the small blood vessels and capillaries, muscles and underlying tissue, as well the internal organs and, in some cases, bone. Contusions present as a painful bruise with reddish to bluish discoloration that spreads over the injured area of skin</a:t>
            </a:r>
            <a:r>
              <a:rPr lang="en-US" sz="4000" dirty="0"/>
              <a:t>.</a:t>
            </a:r>
          </a:p>
        </p:txBody>
      </p:sp>
    </p:spTree>
    <p:extLst>
      <p:ext uri="{BB962C8B-B14F-4D97-AF65-F5344CB8AC3E}">
        <p14:creationId xmlns:p14="http://schemas.microsoft.com/office/powerpoint/2010/main" val="3269233260"/>
      </p:ext>
    </p:extLst>
  </p:cSld>
  <p:clrMapOvr>
    <a:masterClrMapping/>
  </p:clrMapOvr>
  <mc:AlternateContent xmlns:mc="http://schemas.openxmlformats.org/markup-compatibility/2006" xmlns:p14="http://schemas.microsoft.com/office/powerpoint/2010/main">
    <mc:Choice Requires="p14">
      <p:transition spd="slow" p14:dur="3400" advTm="835">
        <p14:reveal/>
      </p:transition>
    </mc:Choice>
    <mc:Fallback xmlns="">
      <p:transition spd="slow" advTm="835">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a:bodyPr>
          <a:lstStyle/>
          <a:p>
            <a:pPr marL="0" indent="0">
              <a:buNone/>
            </a:pPr>
            <a:endParaRPr lang="en-US" sz="4800" dirty="0" smtClean="0"/>
          </a:p>
          <a:p>
            <a:pPr marL="0" indent="0">
              <a:buNone/>
            </a:pPr>
            <a:r>
              <a:rPr lang="en-US" sz="4800" dirty="0" smtClean="0"/>
              <a:t>Definition:- </a:t>
            </a:r>
          </a:p>
          <a:p>
            <a:pPr marL="0" indent="0" algn="justLow">
              <a:buNone/>
            </a:pPr>
            <a:r>
              <a:rPr lang="en-US" sz="4800" dirty="0" smtClean="0"/>
              <a:t>  A </a:t>
            </a:r>
            <a:r>
              <a:rPr lang="en-US" sz="4800" dirty="0"/>
              <a:t>wound is any type of injury to the </a:t>
            </a:r>
            <a:r>
              <a:rPr lang="en-US" sz="4800" dirty="0" smtClean="0"/>
              <a:t>skin or underlying tissues.</a:t>
            </a:r>
          </a:p>
          <a:p>
            <a:pPr marL="0" indent="0" algn="just">
              <a:buNone/>
            </a:pPr>
            <a:r>
              <a:rPr lang="en-US" sz="4800" dirty="0" smtClean="0"/>
              <a:t>  </a:t>
            </a:r>
          </a:p>
        </p:txBody>
      </p:sp>
    </p:spTree>
    <p:extLst>
      <p:ext uri="{BB962C8B-B14F-4D97-AF65-F5344CB8AC3E}">
        <p14:creationId xmlns:p14="http://schemas.microsoft.com/office/powerpoint/2010/main" val="31647355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 y="533400"/>
            <a:ext cx="8138160" cy="62625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3855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1" y="457200"/>
            <a:ext cx="8839200" cy="6247864"/>
          </a:xfrm>
          <a:prstGeom prst="rect">
            <a:avLst/>
          </a:prstGeom>
        </p:spPr>
        <p:txBody>
          <a:bodyPr wrap="square">
            <a:spAutoFit/>
          </a:bodyPr>
          <a:lstStyle/>
          <a:p>
            <a:r>
              <a:rPr lang="en-US" sz="4000" dirty="0" smtClean="0"/>
              <a:t>        2- </a:t>
            </a:r>
            <a:r>
              <a:rPr lang="en-US" sz="4000" dirty="0"/>
              <a:t>Hematomas </a:t>
            </a:r>
            <a:r>
              <a:rPr lang="en-US" sz="4000" dirty="0" smtClean="0"/>
              <a:t>wound</a:t>
            </a:r>
          </a:p>
          <a:p>
            <a:pPr algn="just"/>
            <a:r>
              <a:rPr lang="en-US" sz="3600" dirty="0" smtClean="0"/>
              <a:t>These </a:t>
            </a:r>
            <a:r>
              <a:rPr lang="en-US" sz="3600" dirty="0"/>
              <a:t>include any injury that damages the small blood vessels and capillaries resulting in blood collecting and pooling in a limited space. Hematomas typically present as a painful, spongey rubbery lump-like lesion. Hematomas can be small or large, deep inside the body or just under the skin; depending on the severity and site of the trauma</a:t>
            </a:r>
            <a:r>
              <a:rPr lang="en-US" dirty="0"/>
              <a:t>.</a:t>
            </a:r>
          </a:p>
        </p:txBody>
      </p:sp>
    </p:spTree>
    <p:extLst>
      <p:ext uri="{BB962C8B-B14F-4D97-AF65-F5344CB8AC3E}">
        <p14:creationId xmlns:p14="http://schemas.microsoft.com/office/powerpoint/2010/main" val="2546506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412480" cy="6301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4288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28600"/>
            <a:ext cx="8610600" cy="6247864"/>
          </a:xfrm>
          <a:prstGeom prst="rect">
            <a:avLst/>
          </a:prstGeom>
        </p:spPr>
        <p:txBody>
          <a:bodyPr wrap="square">
            <a:spAutoFit/>
          </a:bodyPr>
          <a:lstStyle/>
          <a:p>
            <a:pPr algn="ctr"/>
            <a:r>
              <a:rPr lang="en-US" sz="4000" dirty="0" smtClean="0"/>
              <a:t>3- Crush </a:t>
            </a:r>
            <a:r>
              <a:rPr lang="en-US" sz="4000" dirty="0" smtClean="0"/>
              <a:t>injuries</a:t>
            </a:r>
            <a:endParaRPr lang="en-US" sz="4000" dirty="0" smtClean="0"/>
          </a:p>
          <a:p>
            <a:pPr algn="just"/>
            <a:r>
              <a:rPr lang="en-US" sz="4000" dirty="0" smtClean="0"/>
              <a:t>          These </a:t>
            </a:r>
            <a:r>
              <a:rPr lang="en-US" sz="4000" dirty="0"/>
              <a:t>are usually caused by an external high pressure force that squeezes part of the body between two surfaces. The degree of injury and pain can range from a minor bruise to a complete destruction of the crushed area of the body, depending on the site, size, duration and power of the trauma.</a:t>
            </a:r>
          </a:p>
        </p:txBody>
      </p:sp>
    </p:spTree>
    <p:extLst>
      <p:ext uri="{BB962C8B-B14F-4D97-AF65-F5344CB8AC3E}">
        <p14:creationId xmlns:p14="http://schemas.microsoft.com/office/powerpoint/2010/main" val="2092147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49" y="304800"/>
            <a:ext cx="8412480" cy="6301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7103356"/>
      </p:ext>
    </p:extLst>
  </p:cSld>
  <p:clrMapOvr>
    <a:masterClrMapping/>
  </p:clrMapOvr>
  <mc:AlternateContent xmlns:mc="http://schemas.openxmlformats.org/markup-compatibility/2006" xmlns:p14="http://schemas.microsoft.com/office/powerpoint/2010/main">
    <mc:Choice Requires="p14">
      <p:transition spd="slow" p14:dur="2500" advTm="831">
        <p:checker/>
      </p:transition>
    </mc:Choice>
    <mc:Fallback xmlns="">
      <p:transition spd="slow" advTm="831">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763000" cy="3970318"/>
          </a:xfrm>
          <a:prstGeom prst="rect">
            <a:avLst/>
          </a:prstGeom>
        </p:spPr>
        <p:txBody>
          <a:bodyPr wrap="square">
            <a:spAutoFit/>
          </a:bodyPr>
          <a:lstStyle/>
          <a:p>
            <a:r>
              <a:rPr lang="en-US" sz="3600" dirty="0"/>
              <a:t>2-According to level of contamination a wound can be classified </a:t>
            </a:r>
            <a:r>
              <a:rPr lang="en-US" sz="3600" dirty="0" smtClean="0"/>
              <a:t>as:-</a:t>
            </a:r>
          </a:p>
          <a:p>
            <a:endParaRPr lang="en-US" sz="3600" dirty="0"/>
          </a:p>
          <a:p>
            <a:pPr algn="just"/>
            <a:r>
              <a:rPr lang="en-US" sz="3600" dirty="0" smtClean="0">
                <a:latin typeface="+mj-lt"/>
              </a:rPr>
              <a:t>A- Clean wounds.</a:t>
            </a:r>
          </a:p>
          <a:p>
            <a:pPr algn="just"/>
            <a:r>
              <a:rPr lang="en-US" sz="3600" dirty="0" smtClean="0">
                <a:latin typeface="+mj-lt"/>
              </a:rPr>
              <a:t>B- Class I/Contaminated wounds.</a:t>
            </a:r>
          </a:p>
          <a:p>
            <a:pPr algn="just"/>
            <a:r>
              <a:rPr lang="en-US" sz="3600" dirty="0" smtClean="0">
                <a:latin typeface="+mj-lt"/>
              </a:rPr>
              <a:t>C- Class II/Contaminated wounds.</a:t>
            </a:r>
          </a:p>
          <a:p>
            <a:pPr algn="just"/>
            <a:r>
              <a:rPr lang="en-US" sz="3600" dirty="0" smtClean="0">
                <a:latin typeface="+mj-lt"/>
              </a:rPr>
              <a:t>D- Class III/Dirty OR Infected wounds.</a:t>
            </a:r>
            <a:endParaRPr lang="en-US" sz="3600" dirty="0">
              <a:latin typeface="+mj-lt"/>
            </a:endParaRPr>
          </a:p>
        </p:txBody>
      </p:sp>
    </p:spTree>
    <p:extLst>
      <p:ext uri="{BB962C8B-B14F-4D97-AF65-F5344CB8AC3E}">
        <p14:creationId xmlns:p14="http://schemas.microsoft.com/office/powerpoint/2010/main" val="2259646120"/>
      </p:ext>
    </p:extLst>
  </p:cSld>
  <p:clrMapOvr>
    <a:masterClrMapping/>
  </p:clrMapOvr>
  <mc:AlternateContent xmlns:mc="http://schemas.openxmlformats.org/markup-compatibility/2006" xmlns:p14="http://schemas.microsoft.com/office/powerpoint/2010/main">
    <mc:Choice Requires="p14">
      <p:transition p14:dur="100" advTm="583">
        <p:cut/>
      </p:transition>
    </mc:Choice>
    <mc:Fallback xmlns="">
      <p:transition advTm="583">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7346"/>
            <a:ext cx="8610600" cy="6740307"/>
          </a:xfrm>
          <a:prstGeom prst="rect">
            <a:avLst/>
          </a:prstGeom>
        </p:spPr>
        <p:txBody>
          <a:bodyPr wrap="square">
            <a:spAutoFit/>
          </a:bodyPr>
          <a:lstStyle/>
          <a:p>
            <a:pPr algn="just"/>
            <a:r>
              <a:rPr lang="en-US" sz="3600" dirty="0" smtClean="0"/>
              <a:t>                </a:t>
            </a:r>
            <a:r>
              <a:rPr lang="en-US" sz="3600" b="1" dirty="0" smtClean="0">
                <a:solidFill>
                  <a:srgbClr val="FF0000"/>
                </a:solidFill>
              </a:rPr>
              <a:t>Wound Treatments</a:t>
            </a:r>
            <a:endParaRPr lang="en-US" sz="3600" b="1" dirty="0">
              <a:solidFill>
                <a:srgbClr val="FF0000"/>
              </a:solidFill>
            </a:endParaRPr>
          </a:p>
          <a:p>
            <a:pPr algn="just"/>
            <a:r>
              <a:rPr lang="en-US" sz="3600" dirty="0"/>
              <a:t>Treatment is different for each type of wound. However, all wound treatment must include the following:</a:t>
            </a:r>
          </a:p>
          <a:p>
            <a:pPr algn="just"/>
            <a:r>
              <a:rPr lang="en-US" sz="3600" dirty="0"/>
              <a:t>Cleansing with regular tap water to remove all foreign materials. When possible, the wound should be washed with soap. Some wounds may need flushing with medical syringes, while others may need surgical debridement to remove foreign materials or dead tissue</a:t>
            </a:r>
            <a:r>
              <a:rPr lang="en-US" sz="3600" dirty="0" smtClean="0"/>
              <a:t>.</a:t>
            </a:r>
            <a:endParaRPr lang="en-US" sz="3600" dirty="0"/>
          </a:p>
        </p:txBody>
      </p:sp>
    </p:spTree>
    <p:extLst>
      <p:ext uri="{BB962C8B-B14F-4D97-AF65-F5344CB8AC3E}">
        <p14:creationId xmlns:p14="http://schemas.microsoft.com/office/powerpoint/2010/main" val="3820343037"/>
      </p:ext>
    </p:extLst>
  </p:cSld>
  <p:clrMapOvr>
    <a:masterClrMapping/>
  </p:clrMapOvr>
  <p:transition spd="slow" advTm="747">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86800" cy="6001643"/>
          </a:xfrm>
          <a:prstGeom prst="rect">
            <a:avLst/>
          </a:prstGeom>
        </p:spPr>
        <p:txBody>
          <a:bodyPr wrap="square">
            <a:spAutoFit/>
          </a:bodyPr>
          <a:lstStyle/>
          <a:p>
            <a:pPr algn="just"/>
            <a:r>
              <a:rPr lang="en-US" sz="3200" dirty="0"/>
              <a:t>Treatment should also include proper wound care and dressing, and the application of local antibiotics where </a:t>
            </a:r>
            <a:r>
              <a:rPr lang="en-US" sz="3200" dirty="0" smtClean="0"/>
              <a:t>needed. Some </a:t>
            </a:r>
            <a:r>
              <a:rPr lang="en-US" sz="3200" dirty="0"/>
              <a:t>anti-inflammatory medicine and pain killers might also be prescribed to reduce discomfort and improve quality of life. If the last tetanus shot was given five or more years prior, it is recommended that a wound patient receive a new tetanus shot or a booster; especially in cases of human or animal bites, or dirty wounds</a:t>
            </a:r>
          </a:p>
        </p:txBody>
      </p:sp>
    </p:spTree>
    <p:extLst>
      <p:ext uri="{BB962C8B-B14F-4D97-AF65-F5344CB8AC3E}">
        <p14:creationId xmlns:p14="http://schemas.microsoft.com/office/powerpoint/2010/main" val="3386154694"/>
      </p:ext>
    </p:extLst>
  </p:cSld>
  <p:clrMapOvr>
    <a:masterClrMapping/>
  </p:clrMapOvr>
  <p:transition spd="slow" advTm="758">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35846"/>
            <a:ext cx="8763000" cy="5878532"/>
          </a:xfrm>
          <a:prstGeom prst="rect">
            <a:avLst/>
          </a:prstGeom>
        </p:spPr>
        <p:txBody>
          <a:bodyPr wrap="square">
            <a:spAutoFit/>
          </a:bodyPr>
          <a:lstStyle/>
          <a:p>
            <a:pPr algn="just"/>
            <a:r>
              <a:rPr lang="en-US" sz="4000" dirty="0" smtClean="0">
                <a:solidFill>
                  <a:srgbClr val="FF0000"/>
                </a:solidFill>
              </a:rPr>
              <a:t>Wound healing </a:t>
            </a:r>
          </a:p>
          <a:p>
            <a:pPr algn="just"/>
            <a:r>
              <a:rPr lang="en-US" sz="2400" dirty="0" smtClean="0"/>
              <a:t>The </a:t>
            </a:r>
            <a:r>
              <a:rPr lang="en-US" sz="2400" dirty="0"/>
              <a:t>wound healing continuum is divided into three phases:</a:t>
            </a:r>
          </a:p>
          <a:p>
            <a:pPr algn="just"/>
            <a:r>
              <a:rPr lang="en-US" sz="2400" dirty="0" smtClean="0">
                <a:solidFill>
                  <a:srgbClr val="FF0000"/>
                </a:solidFill>
              </a:rPr>
              <a:t>Inflammation, Proliferation, And Maturation. </a:t>
            </a:r>
            <a:r>
              <a:rPr lang="en-US" sz="2400" dirty="0" smtClean="0">
                <a:solidFill>
                  <a:srgbClr val="00B0F0"/>
                </a:solidFill>
              </a:rPr>
              <a:t>During the inflammatory </a:t>
            </a:r>
            <a:r>
              <a:rPr lang="en-US" sz="2400" dirty="0">
                <a:solidFill>
                  <a:srgbClr val="00B0F0"/>
                </a:solidFill>
              </a:rPr>
              <a:t>phase</a:t>
            </a:r>
            <a:r>
              <a:rPr lang="en-US" sz="2400" dirty="0"/>
              <a:t>, inflammation is initiated within </a:t>
            </a:r>
            <a:r>
              <a:rPr lang="en-US" sz="2400" dirty="0" smtClean="0"/>
              <a:t>the wounded </a:t>
            </a:r>
            <a:r>
              <a:rPr lang="en-US" sz="2400" dirty="0"/>
              <a:t>tissue, and this event is followed closely by </a:t>
            </a:r>
            <a:r>
              <a:rPr lang="en-US" sz="2400" dirty="0" smtClean="0"/>
              <a:t>removal of </a:t>
            </a:r>
            <a:r>
              <a:rPr lang="en-US" sz="2400" dirty="0"/>
              <a:t>wound contaminants and damaged or dead tissue</a:t>
            </a:r>
            <a:r>
              <a:rPr lang="en-US" sz="2400" dirty="0" smtClean="0"/>
              <a:t>.</a:t>
            </a:r>
          </a:p>
          <a:p>
            <a:pPr algn="just"/>
            <a:r>
              <a:rPr lang="en-US" sz="2400" dirty="0" smtClean="0">
                <a:solidFill>
                  <a:srgbClr val="00B0F0"/>
                </a:solidFill>
              </a:rPr>
              <a:t>The </a:t>
            </a:r>
            <a:r>
              <a:rPr lang="en-US" sz="2400" dirty="0" smtClean="0">
                <a:solidFill>
                  <a:srgbClr val="00B0F0"/>
                </a:solidFill>
              </a:rPr>
              <a:t>proliferative </a:t>
            </a:r>
            <a:r>
              <a:rPr lang="en-US" sz="2400" dirty="0">
                <a:solidFill>
                  <a:srgbClr val="00B0F0"/>
                </a:solidFill>
              </a:rPr>
              <a:t>phase</a:t>
            </a:r>
            <a:r>
              <a:rPr lang="en-US" sz="2400" dirty="0"/>
              <a:t> represents the phase of repair of </a:t>
            </a:r>
            <a:r>
              <a:rPr lang="en-US" sz="2400" dirty="0" smtClean="0"/>
              <a:t>wounded tissue </a:t>
            </a:r>
            <a:r>
              <a:rPr lang="en-US" sz="2400" dirty="0"/>
              <a:t>during which blood flow, components of the </a:t>
            </a:r>
            <a:r>
              <a:rPr lang="en-US" sz="2400" dirty="0" smtClean="0"/>
              <a:t>extracellular matrix</a:t>
            </a:r>
            <a:r>
              <a:rPr lang="en-US" sz="2400" dirty="0"/>
              <a:t>, and the epithelial covering of the wound are </a:t>
            </a:r>
            <a:r>
              <a:rPr lang="en-US" sz="2400" dirty="0" smtClean="0"/>
              <a:t>all restored</a:t>
            </a:r>
            <a:r>
              <a:rPr lang="en-US" sz="2400" dirty="0"/>
              <a:t>. Maturation, sometimes termed the </a:t>
            </a:r>
            <a:r>
              <a:rPr lang="en-US" sz="2400" dirty="0" smtClean="0">
                <a:solidFill>
                  <a:srgbClr val="00B0F0"/>
                </a:solidFill>
              </a:rPr>
              <a:t>Remodeling Phase</a:t>
            </a:r>
            <a:r>
              <a:rPr lang="en-US" sz="2400" dirty="0" smtClean="0"/>
              <a:t>, </a:t>
            </a:r>
            <a:r>
              <a:rPr lang="en-US" sz="2400" dirty="0"/>
              <a:t>is dominated by reorganization of collagen and </a:t>
            </a:r>
            <a:r>
              <a:rPr lang="en-US" sz="2400" dirty="0" smtClean="0"/>
              <a:t>return of </a:t>
            </a:r>
            <a:r>
              <a:rPr lang="en-US" sz="2400" dirty="0"/>
              <a:t>some level of pre-wound tissue strength.</a:t>
            </a:r>
            <a:endParaRPr lang="en-US" sz="2800" dirty="0"/>
          </a:p>
        </p:txBody>
      </p:sp>
    </p:spTree>
    <p:extLst>
      <p:ext uri="{BB962C8B-B14F-4D97-AF65-F5344CB8AC3E}">
        <p14:creationId xmlns:p14="http://schemas.microsoft.com/office/powerpoint/2010/main" val="3114092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124200"/>
            <a:ext cx="8686800" cy="1753562"/>
          </a:xfrm>
        </p:spPr>
        <p:txBody>
          <a:bodyPr>
            <a:noAutofit/>
          </a:bodyPr>
          <a:lstStyle/>
          <a:p>
            <a:r>
              <a:rPr lang="en-US" sz="4400" dirty="0" smtClean="0">
                <a:solidFill>
                  <a:srgbClr val="FF0000"/>
                </a:solidFill>
              </a:rPr>
              <a:t>Thank You For Good Attention</a:t>
            </a:r>
            <a:endParaRPr lang="en-US" sz="13800" dirty="0">
              <a:solidFill>
                <a:srgbClr val="FF0000"/>
              </a:solidFill>
            </a:endParaRPr>
          </a:p>
        </p:txBody>
      </p:sp>
    </p:spTree>
    <p:extLst>
      <p:ext uri="{BB962C8B-B14F-4D97-AF65-F5344CB8AC3E}">
        <p14:creationId xmlns:p14="http://schemas.microsoft.com/office/powerpoint/2010/main" val="4247922607"/>
      </p:ext>
    </p:extLst>
  </p:cSld>
  <p:clrMapOvr>
    <a:masterClrMapping/>
  </p:clrMapOvr>
  <mc:AlternateContent xmlns:mc="http://schemas.openxmlformats.org/markup-compatibility/2006" xmlns:p14="http://schemas.microsoft.com/office/powerpoint/2010/main">
    <mc:Choice Requires="p14">
      <p:transition spd="slow" p14:dur="2000" advTm="1148"/>
    </mc:Choice>
    <mc:Fallback xmlns="">
      <p:transition spd="slow" advTm="114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91600" cy="5693866"/>
          </a:xfrm>
          <a:prstGeom prst="rect">
            <a:avLst/>
          </a:prstGeom>
        </p:spPr>
        <p:txBody>
          <a:bodyPr wrap="square">
            <a:spAutoFit/>
          </a:bodyPr>
          <a:lstStyle/>
          <a:p>
            <a:pPr algn="just"/>
            <a:r>
              <a:rPr lang="en-US" sz="3600" dirty="0" smtClean="0"/>
              <a:t>           In </a:t>
            </a:r>
            <a:r>
              <a:rPr lang="en-US" sz="3600" dirty="0"/>
              <a:t>general, wounds can be either open or closed. In open wounds, the skin is broken and the underlying tissue is exposed to the outside environment. In closed wounds, the skin is intact and the underlying tissue is not directly exposed to the outside world. Although open wounds can bleed and run the risk of infections, closed wounds can also be dangerous depending on the extent of tissue damage</a:t>
            </a:r>
            <a:r>
              <a:rPr lang="en-US" sz="4000" dirty="0"/>
              <a:t>.</a:t>
            </a:r>
          </a:p>
        </p:txBody>
      </p:sp>
    </p:spTree>
    <p:extLst>
      <p:ext uri="{BB962C8B-B14F-4D97-AF65-F5344CB8AC3E}">
        <p14:creationId xmlns:p14="http://schemas.microsoft.com/office/powerpoint/2010/main" val="1028094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97511"/>
            <a:ext cx="8915400" cy="5262979"/>
          </a:xfrm>
          <a:prstGeom prst="rect">
            <a:avLst/>
          </a:prstGeom>
        </p:spPr>
        <p:txBody>
          <a:bodyPr wrap="square">
            <a:spAutoFit/>
          </a:bodyPr>
          <a:lstStyle/>
          <a:p>
            <a:pPr algn="ctr"/>
            <a:r>
              <a:rPr lang="en-US" sz="4800" dirty="0" smtClean="0">
                <a:solidFill>
                  <a:prstClr val="black"/>
                </a:solidFill>
              </a:rPr>
              <a:t> Classification of wounds</a:t>
            </a:r>
          </a:p>
          <a:p>
            <a:pPr algn="ctr"/>
            <a:r>
              <a:rPr lang="en-US" sz="4800" dirty="0" smtClean="0">
                <a:solidFill>
                  <a:prstClr val="black"/>
                </a:solidFill>
              </a:rPr>
              <a:t> </a:t>
            </a:r>
          </a:p>
          <a:p>
            <a:pPr algn="ctr"/>
            <a:r>
              <a:rPr lang="en-US" sz="4800" dirty="0" smtClean="0">
                <a:solidFill>
                  <a:prstClr val="black"/>
                </a:solidFill>
              </a:rPr>
              <a:t>1- according to the wound situations :- </a:t>
            </a:r>
          </a:p>
          <a:p>
            <a:pPr algn="ctr"/>
            <a:r>
              <a:rPr lang="en-US" sz="4800" dirty="0" smtClean="0">
                <a:solidFill>
                  <a:prstClr val="black"/>
                </a:solidFill>
              </a:rPr>
              <a:t>A- open wounds .</a:t>
            </a:r>
          </a:p>
          <a:p>
            <a:pPr algn="ctr"/>
            <a:r>
              <a:rPr lang="en-US" sz="4800" dirty="0" smtClean="0">
                <a:solidFill>
                  <a:prstClr val="black"/>
                </a:solidFill>
              </a:rPr>
              <a:t>B- closed wounds.</a:t>
            </a:r>
          </a:p>
          <a:p>
            <a:endParaRPr lang="en-US" sz="4800" dirty="0" smtClean="0">
              <a:solidFill>
                <a:prstClr val="black"/>
              </a:solidFill>
            </a:endParaRPr>
          </a:p>
        </p:txBody>
      </p:sp>
    </p:spTree>
    <p:extLst>
      <p:ext uri="{BB962C8B-B14F-4D97-AF65-F5344CB8AC3E}">
        <p14:creationId xmlns:p14="http://schemas.microsoft.com/office/powerpoint/2010/main" val="2431772926"/>
      </p:ext>
    </p:extLst>
  </p:cSld>
  <p:clrMapOvr>
    <a:masterClrMapping/>
  </p:clrMapOvr>
  <p:transition spd="slow" advTm="1173">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915400" cy="6247864"/>
          </a:xfrm>
          <a:prstGeom prst="rect">
            <a:avLst/>
          </a:prstGeom>
        </p:spPr>
        <p:txBody>
          <a:bodyPr wrap="square">
            <a:spAutoFit/>
          </a:bodyPr>
          <a:lstStyle/>
          <a:p>
            <a:r>
              <a:rPr lang="en-US" sz="4000" dirty="0"/>
              <a:t>Open </a:t>
            </a:r>
            <a:r>
              <a:rPr lang="en-US" sz="4000" dirty="0" smtClean="0"/>
              <a:t>Wounds :-</a:t>
            </a:r>
          </a:p>
          <a:p>
            <a:r>
              <a:rPr lang="en-US" sz="3600" dirty="0"/>
              <a:t>There are </a:t>
            </a:r>
            <a:r>
              <a:rPr lang="en-US" sz="3600" dirty="0" smtClean="0"/>
              <a:t>six </a:t>
            </a:r>
            <a:r>
              <a:rPr lang="en-US" sz="3600" dirty="0"/>
              <a:t>major categories of wounds; each is distinctive in its appearance and the source of the </a:t>
            </a:r>
            <a:r>
              <a:rPr lang="en-US" sz="3600" dirty="0" smtClean="0"/>
              <a:t>injury:-</a:t>
            </a:r>
          </a:p>
          <a:p>
            <a:r>
              <a:rPr lang="en-US" sz="3600" dirty="0" smtClean="0"/>
              <a:t>1- Incision w.</a:t>
            </a:r>
          </a:p>
          <a:p>
            <a:r>
              <a:rPr lang="en-US" sz="3600" dirty="0" smtClean="0"/>
              <a:t>2- Abrasion w.</a:t>
            </a:r>
            <a:endParaRPr lang="en-US" sz="3600" dirty="0"/>
          </a:p>
          <a:p>
            <a:r>
              <a:rPr lang="en-US" sz="3600" dirty="0" smtClean="0"/>
              <a:t>3- Avulsion w.</a:t>
            </a:r>
            <a:endParaRPr lang="en-US" sz="3600" dirty="0"/>
          </a:p>
          <a:p>
            <a:r>
              <a:rPr lang="en-US" sz="3600" dirty="0" smtClean="0"/>
              <a:t>4- Laceration w.</a:t>
            </a:r>
            <a:endParaRPr lang="en-US" sz="3600" dirty="0"/>
          </a:p>
          <a:p>
            <a:r>
              <a:rPr lang="en-US" sz="3600" dirty="0" smtClean="0"/>
              <a:t>5- Puncture/bite w.</a:t>
            </a:r>
            <a:endParaRPr lang="en-US" sz="3600" dirty="0"/>
          </a:p>
          <a:p>
            <a:r>
              <a:rPr lang="en-US" sz="3600" dirty="0"/>
              <a:t>6</a:t>
            </a:r>
            <a:r>
              <a:rPr lang="en-US" sz="3600" dirty="0" smtClean="0"/>
              <a:t>- Gunshot w.</a:t>
            </a:r>
            <a:endParaRPr lang="en-US" sz="3600" dirty="0"/>
          </a:p>
          <a:p>
            <a:endParaRPr lang="en-US" sz="3600" dirty="0"/>
          </a:p>
        </p:txBody>
      </p:sp>
    </p:spTree>
    <p:extLst>
      <p:ext uri="{BB962C8B-B14F-4D97-AF65-F5344CB8AC3E}">
        <p14:creationId xmlns:p14="http://schemas.microsoft.com/office/powerpoint/2010/main" val="3897699108"/>
      </p:ext>
    </p:extLst>
  </p:cSld>
  <p:clrMapOvr>
    <a:masterClrMapping/>
  </p:clrMapOvr>
  <p:transition spd="slow" advTm="186">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An incision wound is a cut in the skin caused by a sharp object such as a knife, broken glass, scissors or surgeon’s scalpel. Incision wounds are ‘neat’ and the edges of the skin are usually </a:t>
            </a:r>
            <a:r>
              <a:rPr lang="en-US" dirty="0" smtClean="0"/>
              <a:t>smooth, the wounds also called surgical wounds.</a:t>
            </a:r>
            <a:endParaRPr lang="en-US" dirty="0"/>
          </a:p>
        </p:txBody>
      </p:sp>
      <p:sp>
        <p:nvSpPr>
          <p:cNvPr id="2" name="Title 1"/>
          <p:cNvSpPr>
            <a:spLocks noGrp="1"/>
          </p:cNvSpPr>
          <p:nvPr>
            <p:ph type="title"/>
          </p:nvPr>
        </p:nvSpPr>
        <p:spPr/>
        <p:txBody>
          <a:bodyPr/>
          <a:lstStyle/>
          <a:p>
            <a:r>
              <a:rPr lang="en-US" dirty="0" smtClean="0"/>
              <a:t>1-Incisional wound </a:t>
            </a:r>
            <a:endParaRPr lang="en-US" dirty="0"/>
          </a:p>
        </p:txBody>
      </p:sp>
    </p:spTree>
    <p:extLst>
      <p:ext uri="{BB962C8B-B14F-4D97-AF65-F5344CB8AC3E}">
        <p14:creationId xmlns:p14="http://schemas.microsoft.com/office/powerpoint/2010/main" val="3532190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7630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7843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These do not break the skin, but they can be very painful. Most commonly, abrasion occurs when a dog gets hit by a car and thrown onto the road -- this type of wound is known as "road rash." Abrasions also result from dogfights, in which toenails and teeth may scrape the skin without breaking it. The worst abrasions occur when a dog is dragged by an </a:t>
            </a:r>
            <a:r>
              <a:rPr lang="en-US" dirty="0" smtClean="0"/>
              <a:t>automobile. </a:t>
            </a:r>
            <a:r>
              <a:rPr lang="en-US" dirty="0"/>
              <a:t>Abrasions may or may not bleed, but they should receive veterinary attention as soon as possible.</a:t>
            </a:r>
          </a:p>
        </p:txBody>
      </p:sp>
      <p:sp>
        <p:nvSpPr>
          <p:cNvPr id="2" name="Title 1"/>
          <p:cNvSpPr>
            <a:spLocks noGrp="1"/>
          </p:cNvSpPr>
          <p:nvPr>
            <p:ph type="title"/>
          </p:nvPr>
        </p:nvSpPr>
        <p:spPr/>
        <p:txBody>
          <a:bodyPr/>
          <a:lstStyle/>
          <a:p>
            <a:r>
              <a:rPr lang="en-US" dirty="0" smtClean="0"/>
              <a:t>2-Abrasion Wounds</a:t>
            </a:r>
            <a:endParaRPr lang="en-US" dirty="0"/>
          </a:p>
        </p:txBody>
      </p:sp>
    </p:spTree>
    <p:extLst>
      <p:ext uri="{BB962C8B-B14F-4D97-AF65-F5344CB8AC3E}">
        <p14:creationId xmlns:p14="http://schemas.microsoft.com/office/powerpoint/2010/main" val="3718052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8763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47064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533</TotalTime>
  <Words>1189</Words>
  <Application>Microsoft Office PowerPoint</Application>
  <PresentationFormat>On-screen Show (4:3)</PresentationFormat>
  <Paragraphs>59</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Concourse</vt:lpstr>
      <vt:lpstr>Clarity</vt:lpstr>
      <vt:lpstr>wounds </vt:lpstr>
      <vt:lpstr>PowerPoint Presentation</vt:lpstr>
      <vt:lpstr>PowerPoint Presentation</vt:lpstr>
      <vt:lpstr>PowerPoint Presentation</vt:lpstr>
      <vt:lpstr>PowerPoint Presentation</vt:lpstr>
      <vt:lpstr>1-Incisional wound </vt:lpstr>
      <vt:lpstr>PowerPoint Presentation</vt:lpstr>
      <vt:lpstr>2-Abrasion Wounds</vt:lpstr>
      <vt:lpstr>PowerPoint Presentation</vt:lpstr>
      <vt:lpstr>3- Avulsion wounds</vt:lpstr>
      <vt:lpstr>PowerPoint Presentation</vt:lpstr>
      <vt:lpstr>4- Laceration Wounds </vt:lpstr>
      <vt:lpstr>PowerPoint Presentation</vt:lpstr>
      <vt:lpstr>5- Puncture wounds</vt:lpstr>
      <vt:lpstr>PowerPoint Presentation</vt:lpstr>
      <vt:lpstr>6- Gunshot Wounds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Good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Surgical activities</dc:title>
  <dc:creator>LOAY</dc:creator>
  <cp:lastModifiedBy>LOAY</cp:lastModifiedBy>
  <cp:revision>46</cp:revision>
  <dcterms:created xsi:type="dcterms:W3CDTF">2015-04-03T20:14:18Z</dcterms:created>
  <dcterms:modified xsi:type="dcterms:W3CDTF">2018-12-05T16:48:26Z</dcterms:modified>
</cp:coreProperties>
</file>